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303" r:id="rId2"/>
    <p:sldId id="258" r:id="rId3"/>
    <p:sldId id="259" r:id="rId4"/>
    <p:sldId id="292" r:id="rId5"/>
    <p:sldId id="301" r:id="rId6"/>
  </p:sldIdLst>
  <p:sldSz cx="18288000" cy="10287000"/>
  <p:notesSz cx="6858000" cy="9144000"/>
  <p:embeddedFontLst>
    <p:embeddedFont>
      <p:font typeface="Gen Jyuu Gothic XP Bold" panose="02020500000000000000" charset="-120"/>
      <p:bold r:id="rId8"/>
    </p:embeddedFont>
    <p:embeddedFont>
      <p:font typeface="Gen Jyuu Gothic XP Regular" panose="02020500000000000000" charset="-12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Yu Gothic" panose="020B0400000000000000" pitchFamily="34" charset="-128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6199"/>
    <a:srgbClr val="D7E9ED"/>
    <a:srgbClr val="7F8CC0"/>
    <a:srgbClr val="D5ABBE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8304" autoAdjust="0"/>
  </p:normalViewPr>
  <p:slideViewPr>
    <p:cSldViewPr>
      <p:cViewPr varScale="1">
        <p:scale>
          <a:sx n="59" d="100"/>
          <a:sy n="59" d="100"/>
        </p:scale>
        <p:origin x="14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A22DA-B713-44F2-8BE3-EF072B94FA60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E40A0-653F-499C-A5BD-2C118A82CB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643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轉銜資料表聚焦在學習狀況，需要老師協助填寫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E40A0-653F-499C-A5BD-2C118A82CBB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300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sv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92027" y="1534202"/>
            <a:ext cx="12129823" cy="7218595"/>
          </a:xfrm>
          <a:custGeom>
            <a:avLst/>
            <a:gdLst/>
            <a:ahLst/>
            <a:cxnLst/>
            <a:rect l="l" t="t" r="r" b="b"/>
            <a:pathLst>
              <a:path w="12129823" h="4988390">
                <a:moveTo>
                  <a:pt x="0" y="0"/>
                </a:moveTo>
                <a:lnTo>
                  <a:pt x="12129824" y="0"/>
                </a:lnTo>
                <a:lnTo>
                  <a:pt x="12129824" y="4988390"/>
                </a:lnTo>
                <a:lnTo>
                  <a:pt x="0" y="4988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70532" y="6005768"/>
            <a:ext cx="1642040" cy="1753848"/>
          </a:xfrm>
          <a:custGeom>
            <a:avLst/>
            <a:gdLst/>
            <a:ahLst/>
            <a:cxnLst/>
            <a:rect l="l" t="t" r="r" b="b"/>
            <a:pathLst>
              <a:path w="1642040" h="1753848">
                <a:moveTo>
                  <a:pt x="0" y="0"/>
                </a:moveTo>
                <a:lnTo>
                  <a:pt x="1642040" y="0"/>
                </a:lnTo>
                <a:lnTo>
                  <a:pt x="1642040" y="1753848"/>
                </a:lnTo>
                <a:lnTo>
                  <a:pt x="0" y="1753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425572" y="2881321"/>
            <a:ext cx="1361413" cy="1399911"/>
          </a:xfrm>
          <a:custGeom>
            <a:avLst/>
            <a:gdLst/>
            <a:ahLst/>
            <a:cxnLst/>
            <a:rect l="l" t="t" r="r" b="b"/>
            <a:pathLst>
              <a:path w="1361413" h="1399911">
                <a:moveTo>
                  <a:pt x="0" y="0"/>
                </a:moveTo>
                <a:lnTo>
                  <a:pt x="1361413" y="0"/>
                </a:lnTo>
                <a:lnTo>
                  <a:pt x="1361413" y="1399911"/>
                </a:lnTo>
                <a:lnTo>
                  <a:pt x="0" y="13999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328560" y="9140348"/>
            <a:ext cx="5861480" cy="2293304"/>
          </a:xfrm>
          <a:custGeom>
            <a:avLst/>
            <a:gdLst/>
            <a:ahLst/>
            <a:cxnLst/>
            <a:rect l="l" t="t" r="r" b="b"/>
            <a:pathLst>
              <a:path w="5861480" h="2293304">
                <a:moveTo>
                  <a:pt x="0" y="0"/>
                </a:moveTo>
                <a:lnTo>
                  <a:pt x="5861480" y="0"/>
                </a:lnTo>
                <a:lnTo>
                  <a:pt x="5861480" y="2293304"/>
                </a:lnTo>
                <a:lnTo>
                  <a:pt x="0" y="22933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997168" y="-1146652"/>
            <a:ext cx="5861480" cy="2293304"/>
          </a:xfrm>
          <a:custGeom>
            <a:avLst/>
            <a:gdLst/>
            <a:ahLst/>
            <a:cxnLst/>
            <a:rect l="l" t="t" r="r" b="b"/>
            <a:pathLst>
              <a:path w="5861480" h="2293304">
                <a:moveTo>
                  <a:pt x="0" y="0"/>
                </a:moveTo>
                <a:lnTo>
                  <a:pt x="5861481" y="0"/>
                </a:lnTo>
                <a:lnTo>
                  <a:pt x="5861481" y="2293304"/>
                </a:lnTo>
                <a:lnTo>
                  <a:pt x="0" y="22933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747714">
            <a:off x="16233661" y="8600981"/>
            <a:ext cx="1346271" cy="1801032"/>
          </a:xfrm>
          <a:custGeom>
            <a:avLst/>
            <a:gdLst/>
            <a:ahLst/>
            <a:cxnLst/>
            <a:rect l="l" t="t" r="r" b="b"/>
            <a:pathLst>
              <a:path w="1346271" h="1801032">
                <a:moveTo>
                  <a:pt x="0" y="0"/>
                </a:moveTo>
                <a:lnTo>
                  <a:pt x="1346272" y="0"/>
                </a:lnTo>
                <a:lnTo>
                  <a:pt x="1346272" y="1801032"/>
                </a:lnTo>
                <a:lnTo>
                  <a:pt x="0" y="18010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277112">
            <a:off x="1112036" y="-207641"/>
            <a:ext cx="1346271" cy="1801032"/>
          </a:xfrm>
          <a:custGeom>
            <a:avLst/>
            <a:gdLst/>
            <a:ahLst/>
            <a:cxnLst/>
            <a:rect l="l" t="t" r="r" b="b"/>
            <a:pathLst>
              <a:path w="1346271" h="1801032">
                <a:moveTo>
                  <a:pt x="0" y="0"/>
                </a:moveTo>
                <a:lnTo>
                  <a:pt x="1346272" y="0"/>
                </a:lnTo>
                <a:lnTo>
                  <a:pt x="1346272" y="1801032"/>
                </a:lnTo>
                <a:lnTo>
                  <a:pt x="0" y="18010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586979" y="8476941"/>
            <a:ext cx="811422" cy="2897936"/>
          </a:xfrm>
          <a:custGeom>
            <a:avLst/>
            <a:gdLst/>
            <a:ahLst/>
            <a:cxnLst/>
            <a:rect l="l" t="t" r="r" b="b"/>
            <a:pathLst>
              <a:path w="811422" h="2897936">
                <a:moveTo>
                  <a:pt x="0" y="0"/>
                </a:moveTo>
                <a:lnTo>
                  <a:pt x="811422" y="0"/>
                </a:lnTo>
                <a:lnTo>
                  <a:pt x="811422" y="2897936"/>
                </a:lnTo>
                <a:lnTo>
                  <a:pt x="0" y="28979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612572" y="-481311"/>
            <a:ext cx="606563" cy="2166296"/>
          </a:xfrm>
          <a:custGeom>
            <a:avLst/>
            <a:gdLst/>
            <a:ahLst/>
            <a:cxnLst/>
            <a:rect l="l" t="t" r="r" b="b"/>
            <a:pathLst>
              <a:path w="606563" h="2166296">
                <a:moveTo>
                  <a:pt x="0" y="0"/>
                </a:moveTo>
                <a:lnTo>
                  <a:pt x="606562" y="0"/>
                </a:lnTo>
                <a:lnTo>
                  <a:pt x="606562" y="2166296"/>
                </a:lnTo>
                <a:lnTo>
                  <a:pt x="0" y="21662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682326">
            <a:off x="1606445" y="5055876"/>
            <a:ext cx="980534" cy="949892"/>
          </a:xfrm>
          <a:custGeom>
            <a:avLst/>
            <a:gdLst/>
            <a:ahLst/>
            <a:cxnLst/>
            <a:rect l="l" t="t" r="r" b="b"/>
            <a:pathLst>
              <a:path w="980534" h="949892">
                <a:moveTo>
                  <a:pt x="0" y="0"/>
                </a:moveTo>
                <a:lnTo>
                  <a:pt x="980534" y="0"/>
                </a:lnTo>
                <a:lnTo>
                  <a:pt x="980534" y="949892"/>
                </a:lnTo>
                <a:lnTo>
                  <a:pt x="0" y="949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959442" y="3637001"/>
            <a:ext cx="10369118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kumimoji="1" lang="zh-TW" altLang="en-US" sz="6000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國立員林高中</a:t>
            </a:r>
            <a:br>
              <a:rPr kumimoji="1" lang="en-US" altLang="zh-TW" sz="6000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zh-TW" altLang="en-US" sz="6000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期末</a:t>
            </a:r>
            <a:r>
              <a:rPr kumimoji="1" lang="en-US" altLang="zh-TW" sz="6000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IEP</a:t>
            </a:r>
            <a:r>
              <a:rPr kumimoji="1" lang="zh-TW" altLang="en-US" sz="6000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檢討會議</a:t>
            </a:r>
            <a:endParaRPr kumimoji="1" lang="en-US" altLang="zh-TW" sz="6000" b="1" dirty="0">
              <a:solidFill>
                <a:srgbClr val="536199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kumimoji="1" lang="zh-TW" altLang="en-US" sz="6000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暨高三畢業生轉銜會議</a:t>
            </a:r>
          </a:p>
        </p:txBody>
      </p:sp>
      <p:sp>
        <p:nvSpPr>
          <p:cNvPr id="13" name="Freeform 13"/>
          <p:cNvSpPr/>
          <p:nvPr/>
        </p:nvSpPr>
        <p:spPr>
          <a:xfrm rot="285275">
            <a:off x="15564931" y="3106330"/>
            <a:ext cx="980534" cy="949892"/>
          </a:xfrm>
          <a:custGeom>
            <a:avLst/>
            <a:gdLst/>
            <a:ahLst/>
            <a:cxnLst/>
            <a:rect l="l" t="t" r="r" b="b"/>
            <a:pathLst>
              <a:path w="980534" h="949892">
                <a:moveTo>
                  <a:pt x="0" y="0"/>
                </a:moveTo>
                <a:lnTo>
                  <a:pt x="980534" y="0"/>
                </a:lnTo>
                <a:lnTo>
                  <a:pt x="980534" y="949893"/>
                </a:lnTo>
                <a:lnTo>
                  <a:pt x="0" y="9498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913714" y="6376730"/>
            <a:ext cx="6460572" cy="951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65"/>
              </a:lnSpc>
            </a:pPr>
            <a:r>
              <a:rPr lang="en-US" altLang="zh-TW" sz="5475" b="1" dirty="0">
                <a:solidFill>
                  <a:srgbClr val="64537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113-1</a:t>
            </a:r>
            <a:endParaRPr lang="en-US" sz="5475" b="1" dirty="0">
              <a:solidFill>
                <a:srgbClr val="645377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5" name="Freeform 15"/>
          <p:cNvSpPr/>
          <p:nvPr/>
        </p:nvSpPr>
        <p:spPr>
          <a:xfrm rot="-2923584">
            <a:off x="9952480" y="1831778"/>
            <a:ext cx="693008" cy="671351"/>
          </a:xfrm>
          <a:custGeom>
            <a:avLst/>
            <a:gdLst/>
            <a:ahLst/>
            <a:cxnLst/>
            <a:rect l="l" t="t" r="r" b="b"/>
            <a:pathLst>
              <a:path w="693008" h="671351">
                <a:moveTo>
                  <a:pt x="0" y="0"/>
                </a:moveTo>
                <a:lnTo>
                  <a:pt x="693008" y="0"/>
                </a:lnTo>
                <a:lnTo>
                  <a:pt x="693008" y="671351"/>
                </a:lnTo>
                <a:lnTo>
                  <a:pt x="0" y="6713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0264946">
            <a:off x="7325414" y="8537293"/>
            <a:ext cx="693008" cy="671351"/>
          </a:xfrm>
          <a:custGeom>
            <a:avLst/>
            <a:gdLst/>
            <a:ahLst/>
            <a:cxnLst/>
            <a:rect l="l" t="t" r="r" b="b"/>
            <a:pathLst>
              <a:path w="693008" h="671351">
                <a:moveTo>
                  <a:pt x="0" y="0"/>
                </a:moveTo>
                <a:lnTo>
                  <a:pt x="693007" y="0"/>
                </a:lnTo>
                <a:lnTo>
                  <a:pt x="693007" y="671352"/>
                </a:lnTo>
                <a:lnTo>
                  <a:pt x="0" y="67135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1118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0913" y="8931768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347162" y="-59863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244181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100000">
            <a:off x="-411540" y="-294570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345875" y="3798997"/>
            <a:ext cx="15596249" cy="5307797"/>
            <a:chOff x="0" y="0"/>
            <a:chExt cx="4107654" cy="13979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07654" cy="1397938"/>
            </a:xfrm>
            <a:custGeom>
              <a:avLst/>
              <a:gdLst/>
              <a:ahLst/>
              <a:cxnLst/>
              <a:rect l="l" t="t" r="r" b="b"/>
              <a:pathLst>
                <a:path w="4107654" h="1397938">
                  <a:moveTo>
                    <a:pt x="25316" y="0"/>
                  </a:moveTo>
                  <a:lnTo>
                    <a:pt x="4082338" y="0"/>
                  </a:lnTo>
                  <a:cubicBezTo>
                    <a:pt x="4096319" y="0"/>
                    <a:pt x="4107654" y="11334"/>
                    <a:pt x="4107654" y="25316"/>
                  </a:cubicBezTo>
                  <a:lnTo>
                    <a:pt x="4107654" y="1372622"/>
                  </a:lnTo>
                  <a:cubicBezTo>
                    <a:pt x="4107654" y="1379336"/>
                    <a:pt x="4104987" y="1385776"/>
                    <a:pt x="4100239" y="1390523"/>
                  </a:cubicBezTo>
                  <a:cubicBezTo>
                    <a:pt x="4095491" y="1395271"/>
                    <a:pt x="4089052" y="1397938"/>
                    <a:pt x="4082338" y="1397938"/>
                  </a:cubicBezTo>
                  <a:lnTo>
                    <a:pt x="25316" y="1397938"/>
                  </a:lnTo>
                  <a:cubicBezTo>
                    <a:pt x="18602" y="1397938"/>
                    <a:pt x="12163" y="1395271"/>
                    <a:pt x="7415" y="1390523"/>
                  </a:cubicBezTo>
                  <a:cubicBezTo>
                    <a:pt x="2667" y="1385776"/>
                    <a:pt x="0" y="1379336"/>
                    <a:pt x="0" y="1372622"/>
                  </a:cubicBezTo>
                  <a:lnTo>
                    <a:pt x="0" y="25316"/>
                  </a:lnTo>
                  <a:cubicBezTo>
                    <a:pt x="0" y="18602"/>
                    <a:pt x="2667" y="12163"/>
                    <a:pt x="7415" y="7415"/>
                  </a:cubicBezTo>
                  <a:cubicBezTo>
                    <a:pt x="12163" y="2667"/>
                    <a:pt x="18602" y="0"/>
                    <a:pt x="25316" y="0"/>
                  </a:cubicBezTo>
                  <a:close/>
                </a:path>
              </a:pathLst>
            </a:custGeom>
            <a:solidFill>
              <a:srgbClr val="FEFDF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4107654" cy="1474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b="1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83018" y="1156958"/>
            <a:ext cx="13721963" cy="1953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51"/>
              </a:lnSpc>
            </a:pPr>
            <a:r>
              <a:rPr lang="zh-TW" altLang="en-US" sz="11393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高三轉銜注意事項</a:t>
            </a:r>
            <a:endParaRPr lang="en-US" sz="11393" b="1" dirty="0">
              <a:solidFill>
                <a:srgbClr val="536199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73D1D2C0-2362-465F-8BB1-12E491B528E1}"/>
              </a:ext>
            </a:extLst>
          </p:cNvPr>
          <p:cNvSpPr txBox="1"/>
          <p:nvPr/>
        </p:nvSpPr>
        <p:spPr>
          <a:xfrm>
            <a:off x="2133600" y="5200238"/>
            <a:ext cx="14020802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kumimoji="1" lang="en-US" altLang="zh-TW" sz="6600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1.</a:t>
            </a:r>
            <a:r>
              <a:rPr kumimoji="1" lang="zh-TW" altLang="en-US" sz="6600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學生未來升學管道簡介</a:t>
            </a:r>
            <a:endParaRPr kumimoji="1" lang="en-US" altLang="zh-TW" sz="6600" b="1" dirty="0">
              <a:solidFill>
                <a:srgbClr val="536199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en-US" altLang="zh-TW" sz="6600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2.</a:t>
            </a:r>
            <a:r>
              <a:rPr kumimoji="1" lang="zh-TW" altLang="en-US" sz="6600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轉銜資料表確認</a:t>
            </a:r>
            <a:r>
              <a:rPr kumimoji="1" lang="en-US" altLang="zh-TW" sz="6600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kumimoji="1" lang="zh-TW" altLang="en-US" sz="6600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紙本</a:t>
            </a:r>
            <a:r>
              <a:rPr kumimoji="1" lang="en-US" altLang="zh-TW" sz="6600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endParaRPr kumimoji="1" lang="zh-TW" altLang="en-US" sz="6600" b="1" dirty="0">
              <a:solidFill>
                <a:srgbClr val="536199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9">
            <a:extLst>
              <a:ext uri="{FF2B5EF4-FFF2-40B4-BE49-F238E27FC236}">
                <a16:creationId xmlns:a16="http://schemas.microsoft.com/office/drawing/2014/main" id="{B5BCD43C-2CAE-4FDF-8DDE-550CD624CC66}"/>
              </a:ext>
            </a:extLst>
          </p:cNvPr>
          <p:cNvSpPr txBox="1"/>
          <p:nvPr/>
        </p:nvSpPr>
        <p:spPr>
          <a:xfrm>
            <a:off x="2435418" y="1309358"/>
            <a:ext cx="13721963" cy="187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51"/>
              </a:lnSpc>
            </a:pPr>
            <a:r>
              <a:rPr lang="zh-TW" altLang="en-US" sz="9600" b="1" dirty="0">
                <a:solidFill>
                  <a:srgbClr val="53619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身障生升學管道簡介</a:t>
            </a:r>
            <a:endParaRPr lang="en-US" sz="9600" b="1" dirty="0">
              <a:solidFill>
                <a:srgbClr val="536199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750913" y="8931768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347162" y="-59863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244181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100000">
            <a:off x="-411540" y="-294570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454878">
            <a:off x="11485072" y="4501530"/>
            <a:ext cx="5169321" cy="4107187"/>
            <a:chOff x="0" y="0"/>
            <a:chExt cx="3901440" cy="3099816"/>
          </a:xfrm>
        </p:grpSpPr>
        <p:sp>
          <p:nvSpPr>
            <p:cNvPr id="7" name="Freeform 7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6"/>
              <a:stretch>
                <a:fillRect t="-494" b="-494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7"/>
              <a:stretch>
                <a:fillRect t="-29" b="-29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1066799" y="5143500"/>
            <a:ext cx="9943271" cy="1373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zh-TW" altLang="en-US" sz="4000" b="1" dirty="0">
                <a:solidFill>
                  <a:srgbClr val="64537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（一）身心障礙學生升學大專校院甄試</a:t>
            </a:r>
          </a:p>
          <a:p>
            <a:pPr>
              <a:lnSpc>
                <a:spcPts val="5459"/>
              </a:lnSpc>
            </a:pPr>
            <a:r>
              <a:rPr lang="zh-TW" altLang="en-US" sz="4000" b="1" dirty="0">
                <a:solidFill>
                  <a:srgbClr val="64537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（二）大專校院辦理單獨招收身心障礙學生</a:t>
            </a:r>
          </a:p>
        </p:txBody>
      </p:sp>
      <p:sp>
        <p:nvSpPr>
          <p:cNvPr id="10" name="Freeform 10"/>
          <p:cNvSpPr/>
          <p:nvPr/>
        </p:nvSpPr>
        <p:spPr>
          <a:xfrm rot="468160">
            <a:off x="12930949" y="4135291"/>
            <a:ext cx="2963648" cy="875595"/>
          </a:xfrm>
          <a:custGeom>
            <a:avLst/>
            <a:gdLst/>
            <a:ahLst/>
            <a:cxnLst/>
            <a:rect l="l" t="t" r="r" b="b"/>
            <a:pathLst>
              <a:path w="2963648" h="875595">
                <a:moveTo>
                  <a:pt x="0" y="0"/>
                </a:moveTo>
                <a:lnTo>
                  <a:pt x="2963648" y="0"/>
                </a:lnTo>
                <a:lnTo>
                  <a:pt x="2963648" y="875596"/>
                </a:lnTo>
                <a:lnTo>
                  <a:pt x="0" y="8755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A2DDB5A-3107-482E-A73F-8A0F17314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8EAF-A884-47D9-87C9-B1CAD737A97F}" type="slidenum">
              <a:rPr lang="zh-TW" altLang="en-US" b="1">
                <a:latin typeface="Yu Gothic" panose="020B0400000000000000" pitchFamily="34" charset="-128"/>
                <a:ea typeface="Yu Gothic" panose="020B0400000000000000" pitchFamily="34" charset="-128"/>
              </a:rPr>
              <a:pPr/>
              <a:t>4</a:t>
            </a:fld>
            <a:endParaRPr lang="zh-TW" altLang="en-US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236E7188-6513-46AA-B04D-A6A9522AE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136" y="0"/>
            <a:ext cx="15553728" cy="1714500"/>
          </a:xfrm>
        </p:spPr>
        <p:txBody>
          <a:bodyPr>
            <a:noAutofit/>
          </a:bodyPr>
          <a:lstStyle/>
          <a:p>
            <a:r>
              <a:rPr lang="en-US" altLang="zh-TW" b="1" dirty="0">
                <a:latin typeface="Yu Gothic" panose="020B0400000000000000" pitchFamily="34" charset="-128"/>
                <a:ea typeface="Yu Gothic" panose="020B0400000000000000" pitchFamily="34" charset="-128"/>
              </a:rPr>
              <a:t>114</a:t>
            </a:r>
            <a:r>
              <a:rPr lang="zh-TW" altLang="en-US" b="1" dirty="0">
                <a:latin typeface="Yu Gothic" panose="020B0400000000000000" pitchFamily="34" charset="-128"/>
                <a:ea typeface="Yu Gothic" panose="020B0400000000000000" pitchFamily="34" charset="-128"/>
              </a:rPr>
              <a:t>學年度身心障礙學生升學大專校院甄試 介紹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236E7188-6513-46AA-B04D-A6A9522AE7DB}"/>
              </a:ext>
            </a:extLst>
          </p:cNvPr>
          <p:cNvSpPr txBox="1">
            <a:spLocks/>
          </p:cNvSpPr>
          <p:nvPr/>
        </p:nvSpPr>
        <p:spPr>
          <a:xfrm>
            <a:off x="1623121" y="1682676"/>
            <a:ext cx="15358392" cy="3874740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4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一、報考組別：</a:t>
            </a:r>
            <a:r>
              <a:rPr lang="zh-TW" altLang="en-US" sz="40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大學組</a:t>
            </a:r>
            <a:r>
              <a:rPr lang="zh-TW" altLang="en-US" sz="4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、四技二專組、二技組</a:t>
            </a:r>
            <a:endParaRPr lang="en-US" altLang="zh-TW" sz="4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ct val="150000"/>
              </a:lnSpc>
            </a:pPr>
            <a:r>
              <a:rPr lang="zh-TW" altLang="en-US" sz="4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二、障礙別：視覺障礙生、聽覺障礙生、腦性麻痺生、自閉</a:t>
            </a:r>
            <a:endParaRPr lang="en-US" altLang="zh-TW" sz="4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ct val="150000"/>
              </a:lnSpc>
            </a:pPr>
            <a:r>
              <a:rPr lang="zh-TW" altLang="en-US" sz="4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                    症生、學習障礙生、肢體障礙、其他障礙生</a:t>
            </a:r>
            <a:endParaRPr lang="en-US" altLang="zh-TW" sz="4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ct val="150000"/>
              </a:lnSpc>
            </a:pPr>
            <a:r>
              <a:rPr lang="zh-TW" altLang="en-US" sz="4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三、考試類組（以大學組列舉）</a:t>
            </a:r>
          </a:p>
          <a:p>
            <a:pPr algn="l">
              <a:lnSpc>
                <a:spcPct val="150000"/>
              </a:lnSpc>
            </a:pPr>
            <a:r>
              <a:rPr lang="zh-TW" altLang="en-US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   第二類組、第三類組、第四類組皆可跨考第一類組</a:t>
            </a:r>
            <a:r>
              <a:rPr lang="en-US" altLang="zh-TW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lang="zh-TW" altLang="en-US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亦即第一類組可跨考其他類組</a:t>
            </a:r>
            <a:r>
              <a:rPr lang="en-US" altLang="zh-TW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endParaRPr lang="zh-TW" altLang="en-US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186951"/>
              </p:ext>
            </p:extLst>
          </p:nvPr>
        </p:nvGraphicFramePr>
        <p:xfrm>
          <a:off x="2057400" y="5887190"/>
          <a:ext cx="14845335" cy="439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0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069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類組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考試科目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(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有考古題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)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  <a:cs typeface="Gen Jyuu Gothic Monospace Norma" panose="020B0209020203020207" pitchFamily="49" charset="-12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6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第一類組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國文、英文、數學</a:t>
                      </a:r>
                      <a:r>
                        <a:rPr lang="en-US" altLang="zh-TW" sz="36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B</a:t>
                      </a:r>
                      <a:r>
                        <a:rPr lang="zh-TW" altLang="en-US" sz="36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、歷史、地理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6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第二類組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國文、英文、數學</a:t>
                      </a:r>
                      <a:r>
                        <a:rPr lang="en-US" altLang="zh-TW" sz="36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A</a:t>
                      </a:r>
                      <a:r>
                        <a:rPr lang="zh-TW" altLang="en-US" sz="36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、物理、化學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0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第三類組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solidFill>
                            <a:srgbClr val="FF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國文、英文、數學</a:t>
                      </a:r>
                      <a:r>
                        <a:rPr lang="en-US" altLang="zh-TW" sz="3600" b="1" dirty="0">
                          <a:solidFill>
                            <a:srgbClr val="FF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A</a:t>
                      </a:r>
                      <a:r>
                        <a:rPr lang="zh-TW" altLang="en-US" sz="3600" b="1" dirty="0">
                          <a:solidFill>
                            <a:srgbClr val="FF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、物理、化學、生物</a:t>
                      </a:r>
                      <a:endParaRPr lang="en-US" altLang="zh-TW" sz="3600" b="1" dirty="0">
                        <a:solidFill>
                          <a:srgbClr val="FF0000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  <a:cs typeface="Gen Jyuu Gothic Monospace Norma" panose="020B0209020203020207" pitchFamily="49" charset="-120"/>
                      </a:endParaRPr>
                    </a:p>
                    <a:p>
                      <a:pPr algn="ctr"/>
                      <a:r>
                        <a:rPr lang="zh-TW" altLang="en-US" sz="3000" b="1" dirty="0">
                          <a:solidFill>
                            <a:srgbClr val="FF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（得選填二、三、四類組學系志願）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  <a:cs typeface="Gen Jyuu Gothic Monospace Norma" panose="020B0209020203020207" pitchFamily="49" charset="-12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6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第四類組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國文、英文、數學</a:t>
                      </a:r>
                      <a:r>
                        <a:rPr lang="en-US" altLang="zh-TW" sz="36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A</a:t>
                      </a:r>
                      <a:r>
                        <a:rPr lang="zh-TW" altLang="en-US" sz="36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Monospace Norma" panose="020B0209020203020207" pitchFamily="49" charset="-120"/>
                        </a:rPr>
                        <a:t>、化學、生物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Freeform 2">
            <a:extLst>
              <a:ext uri="{FF2B5EF4-FFF2-40B4-BE49-F238E27FC236}">
                <a16:creationId xmlns:a16="http://schemas.microsoft.com/office/drawing/2014/main" id="{6ADC160F-4579-4317-B169-419458E2FDB7}"/>
              </a:ext>
            </a:extLst>
          </p:cNvPr>
          <p:cNvSpPr/>
          <p:nvPr/>
        </p:nvSpPr>
        <p:spPr>
          <a:xfrm>
            <a:off x="750913" y="8931768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79ADC794-9545-4B9A-A6CD-362BA03E03A9}"/>
              </a:ext>
            </a:extLst>
          </p:cNvPr>
          <p:cNvSpPr/>
          <p:nvPr/>
        </p:nvSpPr>
        <p:spPr>
          <a:xfrm>
            <a:off x="16347162" y="-59863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7B530479-739B-4DE2-8A62-135EDFC7B4B3}"/>
              </a:ext>
            </a:extLst>
          </p:cNvPr>
          <p:cNvSpPr/>
          <p:nvPr/>
        </p:nvSpPr>
        <p:spPr>
          <a:xfrm rot="17355819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DC7B5AE4-DB68-4D66-B029-EE174C873B63}"/>
              </a:ext>
            </a:extLst>
          </p:cNvPr>
          <p:cNvSpPr/>
          <p:nvPr/>
        </p:nvSpPr>
        <p:spPr>
          <a:xfrm rot="8100000">
            <a:off x="-411540" y="-294570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2927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291B7D20-4B3C-49BF-B3B5-79606A901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107901"/>
              </p:ext>
            </p:extLst>
          </p:nvPr>
        </p:nvGraphicFramePr>
        <p:xfrm>
          <a:off x="841379" y="1903140"/>
          <a:ext cx="16605242" cy="773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2635">
                  <a:extLst>
                    <a:ext uri="{9D8B030D-6E8A-4147-A177-3AD203B41FA5}">
                      <a16:colId xmlns:a16="http://schemas.microsoft.com/office/drawing/2014/main" val="1481528381"/>
                    </a:ext>
                  </a:extLst>
                </a:gridCol>
                <a:gridCol w="6362221">
                  <a:extLst>
                    <a:ext uri="{9D8B030D-6E8A-4147-A177-3AD203B41FA5}">
                      <a16:colId xmlns:a16="http://schemas.microsoft.com/office/drawing/2014/main" val="1523841765"/>
                    </a:ext>
                  </a:extLst>
                </a:gridCol>
                <a:gridCol w="7330386">
                  <a:extLst>
                    <a:ext uri="{9D8B030D-6E8A-4147-A177-3AD203B41FA5}">
                      <a16:colId xmlns:a16="http://schemas.microsoft.com/office/drawing/2014/main" val="3087131749"/>
                    </a:ext>
                  </a:extLst>
                </a:gridCol>
              </a:tblGrid>
              <a:tr h="9044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項目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日期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備註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408725"/>
                  </a:ext>
                </a:extLst>
              </a:tr>
              <a:tr h="162802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學科考試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114</a:t>
                      </a: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年</a:t>
                      </a:r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3</a:t>
                      </a: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月</a:t>
                      </a:r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21</a:t>
                      </a: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日</a:t>
                      </a:r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(</a:t>
                      </a: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五</a:t>
                      </a:r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)</a:t>
                      </a:r>
                    </a:p>
                    <a:p>
                      <a:pPr algn="ctr"/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114</a:t>
                      </a: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年</a:t>
                      </a:r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3</a:t>
                      </a: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月</a:t>
                      </a:r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23</a:t>
                      </a: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日</a:t>
                      </a:r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(</a:t>
                      </a: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日</a:t>
                      </a:r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)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  <a:cs typeface="Gen Jyuu Gothic Normal" panose="020B0202020203020207" pitchFamily="34" charset="-12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rgbClr val="FF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中部考區－國立彰化師範大學進德校區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  <a:cs typeface="Gen Jyuu Gothic Normal" panose="020B0202020203020207" pitchFamily="34" charset="-12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616736"/>
                  </a:ext>
                </a:extLst>
              </a:tr>
              <a:tr h="15074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寄發成績單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  <a:cs typeface="Gen Jyuu Gothic Normal" panose="020B0202020203020207" pitchFamily="34" charset="-12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114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年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4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月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25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日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(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二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)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  <a:cs typeface="Gen Jyuu Gothic Normal" panose="020B0202020203020207" pitchFamily="34" charset="-12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報名系統於上午 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10:00 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開放查詢。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  <a:cs typeface="Gen Jyuu Gothic Normal" panose="020B0202020203020207" pitchFamily="34" charset="-12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599997"/>
                  </a:ext>
                </a:extLst>
              </a:tr>
              <a:tr h="170645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網路選填志願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  <a:cs typeface="Gen Jyuu Gothic Normal" panose="020B0202020203020207" pitchFamily="34" charset="-12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 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114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年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5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月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29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日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(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四</a:t>
                      </a:r>
                      <a:r>
                        <a:rPr lang="en-US" altLang="zh-TW" sz="3200" b="1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)9:00</a:t>
                      </a:r>
                      <a:endParaRPr lang="en-US" altLang="zh-TW" sz="3200" b="1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Gen Jyuu Gothic Normal" panose="020B0202020203020207" pitchFamily="34" charset="-120"/>
                      </a:endParaRPr>
                    </a:p>
                    <a:p>
                      <a:pPr algn="ctr"/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114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年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6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月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4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日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(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三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)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 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17:00 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每位考生至多可選填 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72 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個志願。</a:t>
                      </a:r>
                      <a:endParaRPr lang="en-US" altLang="zh-TW" sz="3200" b="1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Gen Jyuu Gothic Normal" panose="020B0202020203020207" pitchFamily="34" charset="-120"/>
                      </a:endParaRPr>
                    </a:p>
                    <a:p>
                      <a:pPr algn="ctr"/>
                      <a:r>
                        <a:rPr lang="zh-TW" altLang="en-US" sz="3200" b="1" dirty="0">
                          <a:solidFill>
                            <a:srgbClr val="FF000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輔導處提供選填志願諮詢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980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統一分發結果公告 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  <a:cs typeface="Gen Jyuu Gothic Normal" panose="020B0202020203020207" pitchFamily="34" charset="-12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114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年 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6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月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12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日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(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四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)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上午 </a:t>
                      </a:r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10:00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1.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考生請至甄試委員會網站查詢。 </a:t>
                      </a:r>
                      <a:endParaRPr lang="en-US" altLang="zh-TW" sz="3200" b="1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Gen Jyuu Gothic Normal" panose="020B0202020203020207" pitchFamily="34" charset="-120"/>
                      </a:endParaRPr>
                    </a:p>
                    <a:p>
                      <a:pPr algn="l"/>
                      <a:r>
                        <a:rPr lang="en-US" altLang="zh-TW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2.</a:t>
                      </a:r>
                      <a:r>
                        <a:rPr lang="zh-TW" altLang="en-US" sz="3200" b="1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Gen Jyuu Gothic Normal" panose="020B0202020203020207" pitchFamily="34" charset="-120"/>
                        </a:rPr>
                        <a:t>錄取通知書由獲分發之大專校院郵寄。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  <a:cs typeface="Gen Jyuu Gothic Normal" panose="020B0202020203020207" pitchFamily="34" charset="-12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標題 1">
            <a:extLst>
              <a:ext uri="{FF2B5EF4-FFF2-40B4-BE49-F238E27FC236}">
                <a16:creationId xmlns:a16="http://schemas.microsoft.com/office/drawing/2014/main" id="{236E7188-6513-46AA-B04D-A6A9522AE7DB}"/>
              </a:ext>
            </a:extLst>
          </p:cNvPr>
          <p:cNvSpPr txBox="1">
            <a:spLocks/>
          </p:cNvSpPr>
          <p:nvPr/>
        </p:nvSpPr>
        <p:spPr>
          <a:xfrm>
            <a:off x="1367136" y="188640"/>
            <a:ext cx="15553728" cy="1714500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>
                <a:latin typeface="Yu Gothic" panose="020B0400000000000000" pitchFamily="34" charset="-128"/>
                <a:ea typeface="Yu Gothic" panose="020B0400000000000000" pitchFamily="34" charset="-128"/>
              </a:rPr>
              <a:t>114</a:t>
            </a:r>
            <a:r>
              <a:rPr lang="zh-TW" altLang="en-US" b="1" dirty="0">
                <a:latin typeface="Yu Gothic" panose="020B0400000000000000" pitchFamily="34" charset="-128"/>
                <a:ea typeface="Yu Gothic" panose="020B0400000000000000" pitchFamily="34" charset="-128"/>
              </a:rPr>
              <a:t>學年度身心障礙學生升學大專校院甄試 重要日程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75225FF3-9023-410F-920C-A2EAF1F27CCC}"/>
              </a:ext>
            </a:extLst>
          </p:cNvPr>
          <p:cNvSpPr/>
          <p:nvPr/>
        </p:nvSpPr>
        <p:spPr>
          <a:xfrm>
            <a:off x="563592" y="8847206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78C5E382-B1D2-44E4-B4B1-6FE6F0A62E90}"/>
              </a:ext>
            </a:extLst>
          </p:cNvPr>
          <p:cNvSpPr/>
          <p:nvPr/>
        </p:nvSpPr>
        <p:spPr>
          <a:xfrm>
            <a:off x="16347162" y="-59863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3B6A59BD-E710-4439-833C-8FDDC5314C56}"/>
              </a:ext>
            </a:extLst>
          </p:cNvPr>
          <p:cNvSpPr/>
          <p:nvPr/>
        </p:nvSpPr>
        <p:spPr>
          <a:xfrm rot="17355819">
            <a:off x="17096412" y="9143541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BFC033A-B600-45D9-963C-3BBE3B5EDE40}"/>
              </a:ext>
            </a:extLst>
          </p:cNvPr>
          <p:cNvSpPr/>
          <p:nvPr/>
        </p:nvSpPr>
        <p:spPr>
          <a:xfrm rot="8100000">
            <a:off x="-411540" y="-294570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81482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Gen Jyuu Gothic XP Bold">
      <a:majorFont>
        <a:latin typeface="Gen Jyuu Gothic XP Bold"/>
        <a:ea typeface="Gen Jyuu Gothic XP Bold"/>
        <a:cs typeface=""/>
      </a:majorFont>
      <a:minorFont>
        <a:latin typeface="Gen Jyuu Gothic XP Regular"/>
        <a:ea typeface="Gen Jyuu Gothic XP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5400" dirty="0" smtClean="0">
            <a:latin typeface="+mn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412</Words>
  <Application>Microsoft Office PowerPoint</Application>
  <PresentationFormat>自訂</PresentationFormat>
  <Paragraphs>49</Paragraphs>
  <Slides>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4" baseType="lpstr">
      <vt:lpstr>Calibri</vt:lpstr>
      <vt:lpstr>Arial</vt:lpstr>
      <vt:lpstr>Yu Gothic</vt:lpstr>
      <vt:lpstr>Gen Jyuu Gothic Monospace Norma</vt:lpstr>
      <vt:lpstr>Gen Jyuu Gothic Normal</vt:lpstr>
      <vt:lpstr>新細明體</vt:lpstr>
      <vt:lpstr>Gen Jyuu Gothic XP Regular</vt:lpstr>
      <vt:lpstr>Gen Jyuu Gothic XP Bold</vt:lpstr>
      <vt:lpstr>Office Theme</vt:lpstr>
      <vt:lpstr>PowerPoint 簡報</vt:lpstr>
      <vt:lpstr>PowerPoint 簡報</vt:lpstr>
      <vt:lpstr>PowerPoint 簡報</vt:lpstr>
      <vt:lpstr>114學年度身心障礙學生升學大專校院甄試 介紹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輔導資料組</dc:creator>
  <cp:lastModifiedBy>user</cp:lastModifiedBy>
  <cp:revision>28</cp:revision>
  <dcterms:created xsi:type="dcterms:W3CDTF">2006-08-16T00:00:00Z</dcterms:created>
  <dcterms:modified xsi:type="dcterms:W3CDTF">2025-01-07T06:25:20Z</dcterms:modified>
  <dc:identifier>DAF4V4rGUeg</dc:identifier>
  <cp:contentStatus/>
</cp:coreProperties>
</file>