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03" r:id="rId2"/>
    <p:sldId id="258" r:id="rId3"/>
    <p:sldId id="304" r:id="rId4"/>
    <p:sldId id="259" r:id="rId5"/>
    <p:sldId id="292" r:id="rId6"/>
    <p:sldId id="301" r:id="rId7"/>
  </p:sldIdLst>
  <p:sldSz cx="18288000" cy="10287000"/>
  <p:notesSz cx="6858000" cy="9144000"/>
  <p:embeddedFontLst>
    <p:embeddedFont>
      <p:font typeface="Gen Jyuu Gothic XP Bold" panose="02020500000000000000" charset="-120"/>
      <p:bold r:id="rId9"/>
    </p:embeddedFont>
    <p:embeddedFont>
      <p:font typeface="Gen Jyuu Gothic XP Regular" panose="02020500000000000000" charset="-12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Yu Gothic" panose="020B0400000000000000" pitchFamily="34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199"/>
    <a:srgbClr val="D7E9ED"/>
    <a:srgbClr val="7F8CC0"/>
    <a:srgbClr val="D5ABB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304" autoAdjust="0"/>
  </p:normalViewPr>
  <p:slideViewPr>
    <p:cSldViewPr>
      <p:cViewPr varScale="1">
        <p:scale>
          <a:sx n="59" d="100"/>
          <a:sy n="59" d="100"/>
        </p:scale>
        <p:origin x="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22DA-B713-44F2-8BE3-EF072B94FA60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40A0-653F-499C-A5BD-2C118A82C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43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轉銜資料表聚焦在學習狀況，需要老師協助填寫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40A0-653F-499C-A5BD-2C118A82CB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30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40A0-653F-499C-A5BD-2C118A82CBB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59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2027" y="1534202"/>
            <a:ext cx="12129823" cy="7218595"/>
          </a:xfrm>
          <a:custGeom>
            <a:avLst/>
            <a:gdLst/>
            <a:ahLst/>
            <a:cxnLst/>
            <a:rect l="l" t="t" r="r" b="b"/>
            <a:pathLst>
              <a:path w="12129823" h="4988390">
                <a:moveTo>
                  <a:pt x="0" y="0"/>
                </a:moveTo>
                <a:lnTo>
                  <a:pt x="12129824" y="0"/>
                </a:lnTo>
                <a:lnTo>
                  <a:pt x="12129824" y="4988390"/>
                </a:lnTo>
                <a:lnTo>
                  <a:pt x="0" y="498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70532" y="6005768"/>
            <a:ext cx="1642040" cy="1753848"/>
          </a:xfrm>
          <a:custGeom>
            <a:avLst/>
            <a:gdLst/>
            <a:ahLst/>
            <a:cxnLst/>
            <a:rect l="l" t="t" r="r" b="b"/>
            <a:pathLst>
              <a:path w="1642040" h="1753848">
                <a:moveTo>
                  <a:pt x="0" y="0"/>
                </a:moveTo>
                <a:lnTo>
                  <a:pt x="1642040" y="0"/>
                </a:lnTo>
                <a:lnTo>
                  <a:pt x="1642040" y="1753848"/>
                </a:lnTo>
                <a:lnTo>
                  <a:pt x="0" y="175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25572" y="2881321"/>
            <a:ext cx="1361413" cy="1399911"/>
          </a:xfrm>
          <a:custGeom>
            <a:avLst/>
            <a:gdLst/>
            <a:ahLst/>
            <a:cxnLst/>
            <a:rect l="l" t="t" r="r" b="b"/>
            <a:pathLst>
              <a:path w="1361413" h="1399911">
                <a:moveTo>
                  <a:pt x="0" y="0"/>
                </a:moveTo>
                <a:lnTo>
                  <a:pt x="1361413" y="0"/>
                </a:lnTo>
                <a:lnTo>
                  <a:pt x="1361413" y="1399911"/>
                </a:lnTo>
                <a:lnTo>
                  <a:pt x="0" y="1399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682326">
            <a:off x="1606445" y="505587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2"/>
                </a:lnTo>
                <a:lnTo>
                  <a:pt x="0" y="94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59442" y="3637001"/>
            <a:ext cx="1036911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國立員林高中</a:t>
            </a:r>
            <a:br>
              <a:rPr kumimoji="1" lang="en-US" altLang="zh-TW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期末</a:t>
            </a:r>
            <a:r>
              <a:rPr kumimoji="1" lang="en-US" altLang="zh-TW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IEP</a:t>
            </a:r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檢討會議</a:t>
            </a:r>
            <a:endParaRPr kumimoji="1" lang="en-US" altLang="zh-TW" sz="60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暨高三畢業生轉銜會議</a:t>
            </a:r>
          </a:p>
        </p:txBody>
      </p:sp>
      <p:sp>
        <p:nvSpPr>
          <p:cNvPr id="13" name="Freeform 13"/>
          <p:cNvSpPr/>
          <p:nvPr/>
        </p:nvSpPr>
        <p:spPr>
          <a:xfrm rot="285275">
            <a:off x="15564931" y="3106330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3"/>
                </a:lnTo>
                <a:lnTo>
                  <a:pt x="0" y="949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13714" y="6376730"/>
            <a:ext cx="6460572" cy="95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altLang="zh-TW" sz="5475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114-1</a:t>
            </a:r>
            <a:endParaRPr lang="en-US" sz="5475" b="1" dirty="0">
              <a:solidFill>
                <a:srgbClr val="64537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Freeform 15"/>
          <p:cNvSpPr/>
          <p:nvPr/>
        </p:nvSpPr>
        <p:spPr>
          <a:xfrm rot="-2923584">
            <a:off x="9952480" y="1831778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8" y="0"/>
                </a:lnTo>
                <a:lnTo>
                  <a:pt x="693008" y="671351"/>
                </a:lnTo>
                <a:lnTo>
                  <a:pt x="0" y="6713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264946">
            <a:off x="7325414" y="8537293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7" y="0"/>
                </a:lnTo>
                <a:lnTo>
                  <a:pt x="693007" y="671352"/>
                </a:lnTo>
                <a:lnTo>
                  <a:pt x="0" y="67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1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45875" y="3798997"/>
            <a:ext cx="15596249" cy="5307797"/>
            <a:chOff x="0" y="0"/>
            <a:chExt cx="4107654" cy="1397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7654" cy="1397938"/>
            </a:xfrm>
            <a:custGeom>
              <a:avLst/>
              <a:gdLst/>
              <a:ahLst/>
              <a:cxnLst/>
              <a:rect l="l" t="t" r="r" b="b"/>
              <a:pathLst>
                <a:path w="4107654" h="1397938">
                  <a:moveTo>
                    <a:pt x="25316" y="0"/>
                  </a:moveTo>
                  <a:lnTo>
                    <a:pt x="4082338" y="0"/>
                  </a:lnTo>
                  <a:cubicBezTo>
                    <a:pt x="4096319" y="0"/>
                    <a:pt x="4107654" y="11334"/>
                    <a:pt x="4107654" y="25316"/>
                  </a:cubicBezTo>
                  <a:lnTo>
                    <a:pt x="4107654" y="1372622"/>
                  </a:lnTo>
                  <a:cubicBezTo>
                    <a:pt x="4107654" y="1379336"/>
                    <a:pt x="4104987" y="1385776"/>
                    <a:pt x="4100239" y="1390523"/>
                  </a:cubicBezTo>
                  <a:cubicBezTo>
                    <a:pt x="4095491" y="1395271"/>
                    <a:pt x="4089052" y="1397938"/>
                    <a:pt x="4082338" y="1397938"/>
                  </a:cubicBezTo>
                  <a:lnTo>
                    <a:pt x="25316" y="1397938"/>
                  </a:lnTo>
                  <a:cubicBezTo>
                    <a:pt x="18602" y="1397938"/>
                    <a:pt x="12163" y="1395271"/>
                    <a:pt x="7415" y="1390523"/>
                  </a:cubicBezTo>
                  <a:cubicBezTo>
                    <a:pt x="2667" y="1385776"/>
                    <a:pt x="0" y="1379336"/>
                    <a:pt x="0" y="1372622"/>
                  </a:cubicBezTo>
                  <a:lnTo>
                    <a:pt x="0" y="25316"/>
                  </a:lnTo>
                  <a:cubicBezTo>
                    <a:pt x="0" y="18602"/>
                    <a:pt x="2667" y="12163"/>
                    <a:pt x="7415" y="7415"/>
                  </a:cubicBezTo>
                  <a:cubicBezTo>
                    <a:pt x="12163" y="2667"/>
                    <a:pt x="18602" y="0"/>
                    <a:pt x="25316" y="0"/>
                  </a:cubicBezTo>
                  <a:close/>
                </a:path>
              </a:pathLst>
            </a:custGeom>
            <a:solidFill>
              <a:srgbClr val="FEFD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07654" cy="1474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b="1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83018" y="1156958"/>
            <a:ext cx="13721963" cy="1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zh-TW" altLang="en-US" sz="11393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高三轉銜注意事項</a:t>
            </a:r>
            <a:endParaRPr lang="en-US" sz="11393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3D1D2C0-2362-465F-8BB1-12E491B528E1}"/>
              </a:ext>
            </a:extLst>
          </p:cNvPr>
          <p:cNvSpPr txBox="1"/>
          <p:nvPr/>
        </p:nvSpPr>
        <p:spPr>
          <a:xfrm>
            <a:off x="2133600" y="5200238"/>
            <a:ext cx="1402080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1.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學生未來升學管道簡介</a:t>
            </a:r>
            <a:endParaRPr kumimoji="1" lang="en-US" altLang="zh-TW" sz="6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轉銜資料表確認</a:t>
            </a:r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紙本</a:t>
            </a:r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zh-TW" altLang="en-US" sz="6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3400" y="2134034"/>
            <a:ext cx="17373600" cy="7161236"/>
            <a:chOff x="0" y="0"/>
            <a:chExt cx="1769282" cy="1520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9282" cy="1520563"/>
            </a:xfrm>
            <a:custGeom>
              <a:avLst/>
              <a:gdLst/>
              <a:ahLst/>
              <a:cxnLst/>
              <a:rect l="l" t="t" r="r" b="b"/>
              <a:pathLst>
                <a:path w="1769282" h="1520563">
                  <a:moveTo>
                    <a:pt x="58775" y="0"/>
                  </a:moveTo>
                  <a:lnTo>
                    <a:pt x="1710507" y="0"/>
                  </a:lnTo>
                  <a:cubicBezTo>
                    <a:pt x="1726095" y="0"/>
                    <a:pt x="1741045" y="6192"/>
                    <a:pt x="1752067" y="17215"/>
                  </a:cubicBezTo>
                  <a:cubicBezTo>
                    <a:pt x="1763089" y="28237"/>
                    <a:pt x="1769282" y="43187"/>
                    <a:pt x="1769282" y="58775"/>
                  </a:cubicBezTo>
                  <a:lnTo>
                    <a:pt x="1769282" y="1461787"/>
                  </a:lnTo>
                  <a:cubicBezTo>
                    <a:pt x="1769282" y="1494248"/>
                    <a:pt x="1742967" y="1520563"/>
                    <a:pt x="1710507" y="1520563"/>
                  </a:cubicBezTo>
                  <a:lnTo>
                    <a:pt x="58775" y="1520563"/>
                  </a:lnTo>
                  <a:cubicBezTo>
                    <a:pt x="26315" y="1520563"/>
                    <a:pt x="0" y="1494248"/>
                    <a:pt x="0" y="1461787"/>
                  </a:cubicBezTo>
                  <a:lnTo>
                    <a:pt x="0" y="58775"/>
                  </a:lnTo>
                  <a:cubicBezTo>
                    <a:pt x="0" y="26315"/>
                    <a:pt x="26315" y="0"/>
                    <a:pt x="58775" y="0"/>
                  </a:cubicBezTo>
                  <a:close/>
                </a:path>
              </a:pathLst>
            </a:custGeom>
            <a:solidFill>
              <a:srgbClr val="FEFD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769282" cy="1596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D3482E5-A167-47DB-BF77-D561E59BEBB5}"/>
              </a:ext>
            </a:extLst>
          </p:cNvPr>
          <p:cNvSpPr txBox="1"/>
          <p:nvPr/>
        </p:nvSpPr>
        <p:spPr>
          <a:xfrm>
            <a:off x="3973353" y="513345"/>
            <a:ext cx="103412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88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高三轉銜資料表確認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F09D11B-BB04-41DC-8821-81EFB8DBEFCB}"/>
              </a:ext>
            </a:extLst>
          </p:cNvPr>
          <p:cNvSpPr txBox="1"/>
          <p:nvPr/>
        </p:nvSpPr>
        <p:spPr>
          <a:xfrm>
            <a:off x="750913" y="3923645"/>
            <a:ext cx="17960041" cy="202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zh-TW" altLang="en-US" sz="4400" b="1" dirty="0"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一、</a:t>
            </a: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各教育階段身心障礙學生個案轉銜服務各類資料表</a:t>
            </a:r>
            <a:r>
              <a:rPr lang="en-US" altLang="zh-TW" sz="4000" b="1" dirty="0"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-</a:t>
            </a:r>
            <a:r>
              <a:rPr lang="zh-TW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學生基本資料</a:t>
            </a:r>
            <a:endParaRPr lang="en-US" altLang="zh-TW" sz="40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       →請老師協助學生紙筆填寫，紅色欄位為必填</a:t>
            </a:r>
            <a:r>
              <a:rPr lang="en-US" altLang="zh-TW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115/3/2</a:t>
            </a:r>
            <a:r>
              <a:rPr lang="zh-TW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/>
                <a:sym typeface="Arial"/>
              </a:rPr>
              <a:t>前繳回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AEAD51D-F1F5-4BC5-A984-1901927C92DA}"/>
              </a:ext>
            </a:extLst>
          </p:cNvPr>
          <p:cNvGrpSpPr/>
          <p:nvPr/>
        </p:nvGrpSpPr>
        <p:grpSpPr>
          <a:xfrm>
            <a:off x="-1524000" y="0"/>
            <a:ext cx="20229511" cy="10287000"/>
            <a:chOff x="-1524000" y="0"/>
            <a:chExt cx="20229511" cy="102870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031A2D5-3E07-40A8-801D-46C2D133D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583" t="17862" r="32084" b="4155"/>
            <a:stretch/>
          </p:blipFill>
          <p:spPr>
            <a:xfrm>
              <a:off x="533399" y="0"/>
              <a:ext cx="8117761" cy="10287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0207AE1-F4E8-443D-BF18-185A96298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333" t="17150" r="33750" b="9999"/>
            <a:stretch/>
          </p:blipFill>
          <p:spPr>
            <a:xfrm>
              <a:off x="8969832" y="0"/>
              <a:ext cx="8647346" cy="10287000"/>
            </a:xfrm>
            <a:prstGeom prst="rect">
              <a:avLst/>
            </a:prstGeom>
          </p:spPr>
        </p:pic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18A8FBD8-A34B-458F-ABCE-4A7BFD32762B}"/>
                </a:ext>
              </a:extLst>
            </p:cNvPr>
            <p:cNvSpPr txBox="1"/>
            <p:nvPr/>
          </p:nvSpPr>
          <p:spPr>
            <a:xfrm>
              <a:off x="-1524000" y="9437697"/>
              <a:ext cx="9943271" cy="6719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zh-TW" altLang="en-US" sz="4000" b="1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手寫確認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32C3370E-CF5F-446D-A47B-DF93120A6ABF}"/>
                </a:ext>
              </a:extLst>
            </p:cNvPr>
            <p:cNvSpPr txBox="1"/>
            <p:nvPr/>
          </p:nvSpPr>
          <p:spPr>
            <a:xfrm>
              <a:off x="8762240" y="9101739"/>
              <a:ext cx="9943271" cy="6719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zh-TW" altLang="en-US" sz="4000" b="1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線上填寫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1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B5BCD43C-2CAE-4FDF-8DDE-550CD624CC66}"/>
              </a:ext>
            </a:extLst>
          </p:cNvPr>
          <p:cNvSpPr txBox="1"/>
          <p:nvPr/>
        </p:nvSpPr>
        <p:spPr>
          <a:xfrm>
            <a:off x="2435418" y="1309358"/>
            <a:ext cx="13721963" cy="18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zh-TW" altLang="en-US" sz="9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身障生升學管道簡介</a:t>
            </a:r>
            <a:endParaRPr lang="en-US" sz="9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454878">
            <a:off x="11485072" y="4501530"/>
            <a:ext cx="5169321" cy="4107187"/>
            <a:chOff x="0" y="0"/>
            <a:chExt cx="3901440" cy="3099816"/>
          </a:xfrm>
        </p:grpSpPr>
        <p:sp>
          <p:nvSpPr>
            <p:cNvPr id="7" name="Freeform 7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t="-494" b="-49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7"/>
              <a:stretch>
                <a:fillRect t="-29" b="-2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66799" y="5143500"/>
            <a:ext cx="9943271" cy="137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zh-TW" altLang="en-US" sz="4000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（一）身心障礙學生升學大專校院甄試</a:t>
            </a:r>
          </a:p>
          <a:p>
            <a:pPr>
              <a:lnSpc>
                <a:spcPts val="5459"/>
              </a:lnSpc>
            </a:pPr>
            <a:r>
              <a:rPr lang="zh-TW" altLang="en-US" sz="4000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（二）大專校院辦理單獨招收身心障礙學生</a:t>
            </a:r>
          </a:p>
        </p:txBody>
      </p:sp>
      <p:sp>
        <p:nvSpPr>
          <p:cNvPr id="10" name="Freeform 10"/>
          <p:cNvSpPr/>
          <p:nvPr/>
        </p:nvSpPr>
        <p:spPr>
          <a:xfrm rot="468160">
            <a:off x="12930949" y="4135291"/>
            <a:ext cx="2963648" cy="875595"/>
          </a:xfrm>
          <a:custGeom>
            <a:avLst/>
            <a:gdLst/>
            <a:ahLst/>
            <a:cxnLst/>
            <a:rect l="l" t="t" r="r" b="b"/>
            <a:pathLst>
              <a:path w="2963648" h="875595">
                <a:moveTo>
                  <a:pt x="0" y="0"/>
                </a:moveTo>
                <a:lnTo>
                  <a:pt x="2963648" y="0"/>
                </a:lnTo>
                <a:lnTo>
                  <a:pt x="2963648" y="875596"/>
                </a:lnTo>
                <a:lnTo>
                  <a:pt x="0" y="875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2DDB5A-3107-482E-A73F-8A0F173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8EAF-A884-47D9-87C9-B1CAD737A97F}" type="slidenum">
              <a:rPr lang="zh-TW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5</a:t>
            </a:fld>
            <a:endParaRPr lang="zh-TW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6" y="0"/>
            <a:ext cx="15553728" cy="171450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Yu Gothic" panose="020B0400000000000000" pitchFamily="34" charset="-128"/>
                <a:ea typeface="Yu Gothic" panose="020B0400000000000000" pitchFamily="34" charset="-128"/>
              </a:rPr>
              <a:t>115</a:t>
            </a:r>
            <a:r>
              <a:rPr lang="zh-TW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學年度身心障礙學生升學大專校院甄試 介紹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 txBox="1">
            <a:spLocks/>
          </p:cNvSpPr>
          <p:nvPr/>
        </p:nvSpPr>
        <p:spPr>
          <a:xfrm>
            <a:off x="1623121" y="1682676"/>
            <a:ext cx="15358392" cy="387474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一、報考組別：</a:t>
            </a:r>
            <a:r>
              <a:rPr lang="zh-TW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大學組</a:t>
            </a: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、四技二專組、二技組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二、障礙別：視覺障礙生、聽覺障礙生、腦性麻痺生、自閉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症生、學習障礙生、肢體障礙、其他障礙生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三、考試類組（以大學組列舉）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第二類組、第三類組、第四類組皆可跨考第一類組</a:t>
            </a:r>
            <a:r>
              <a:rPr lang="en-US" altLang="zh-TW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亦即第一類組可跨考其他類組</a:t>
            </a:r>
            <a:r>
              <a:rPr lang="en-US" altLang="zh-TW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lang="zh-TW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86951"/>
              </p:ext>
            </p:extLst>
          </p:nvPr>
        </p:nvGraphicFramePr>
        <p:xfrm>
          <a:off x="2057400" y="5887190"/>
          <a:ext cx="14845335" cy="439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6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考試科目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(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有考古題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)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第一類組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B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、歷史、地理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第二類組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、物理、化學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0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第三類組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、物理、化學、生物</a:t>
                      </a:r>
                      <a:endParaRPr lang="en-US" altLang="zh-TW" sz="3600" b="1" dirty="0">
                        <a:solidFill>
                          <a:srgbClr val="FF000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  <a:p>
                      <a:pPr algn="ctr"/>
                      <a:r>
                        <a:rPr lang="zh-TW" altLang="en-US" sz="30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（得選填二、三、四類組學系志願）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第四類組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、化學、生物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eeform 2">
            <a:extLst>
              <a:ext uri="{FF2B5EF4-FFF2-40B4-BE49-F238E27FC236}">
                <a16:creationId xmlns:a16="http://schemas.microsoft.com/office/drawing/2014/main" id="{6ADC160F-4579-4317-B169-419458E2FDB7}"/>
              </a:ext>
            </a:extLst>
          </p:cNvPr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9ADC794-9545-4B9A-A6CD-362BA03E03A9}"/>
              </a:ext>
            </a:extLst>
          </p:cNvPr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B530479-739B-4DE2-8A62-135EDFC7B4B3}"/>
              </a:ext>
            </a:extLst>
          </p:cNvPr>
          <p:cNvSpPr/>
          <p:nvPr/>
        </p:nvSpPr>
        <p:spPr>
          <a:xfrm rot="17355819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C7B5AE4-DB68-4D66-B029-EE174C873B63}"/>
              </a:ext>
            </a:extLst>
          </p:cNvPr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92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91B7D20-4B3C-49BF-B3B5-79606A901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16933"/>
              </p:ext>
            </p:extLst>
          </p:nvPr>
        </p:nvGraphicFramePr>
        <p:xfrm>
          <a:off x="841379" y="1903140"/>
          <a:ext cx="16605242" cy="77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635">
                  <a:extLst>
                    <a:ext uri="{9D8B030D-6E8A-4147-A177-3AD203B41FA5}">
                      <a16:colId xmlns:a16="http://schemas.microsoft.com/office/drawing/2014/main" val="1481528381"/>
                    </a:ext>
                  </a:extLst>
                </a:gridCol>
                <a:gridCol w="6362221">
                  <a:extLst>
                    <a:ext uri="{9D8B030D-6E8A-4147-A177-3AD203B41FA5}">
                      <a16:colId xmlns:a16="http://schemas.microsoft.com/office/drawing/2014/main" val="1523841765"/>
                    </a:ext>
                  </a:extLst>
                </a:gridCol>
                <a:gridCol w="7330386">
                  <a:extLst>
                    <a:ext uri="{9D8B030D-6E8A-4147-A177-3AD203B41FA5}">
                      <a16:colId xmlns:a16="http://schemas.microsoft.com/office/drawing/2014/main" val="3087131749"/>
                    </a:ext>
                  </a:extLst>
                </a:gridCol>
              </a:tblGrid>
              <a:tr h="9044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項目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日期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備註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08725"/>
                  </a:ext>
                </a:extLst>
              </a:tr>
              <a:tr h="16280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學科考試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3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20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五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3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22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中部考區－國立彰化師範大學進德校區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16736"/>
                  </a:ext>
                </a:extLst>
              </a:tr>
              <a:tr h="15074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寄發成績單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五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報名系統於上午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10:00 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開放查詢。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599997"/>
                  </a:ext>
                </a:extLst>
              </a:tr>
              <a:tr h="1706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網路選填志願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28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四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)9:00</a:t>
                      </a:r>
                    </a:p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6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3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三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17:00 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每位考生至多可選填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72 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個志願。</a:t>
                      </a:r>
                      <a:endParaRPr lang="en-US" altLang="zh-TW" sz="32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輔導處提供選填志願諮詢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8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統一分發結果公告 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6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四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上午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10:00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1.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考生請至甄試委員會網站查詢。 </a:t>
                      </a:r>
                      <a:endParaRPr lang="en-US" altLang="zh-TW" sz="32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  <a:p>
                      <a:pPr algn="l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2.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錄取通知書由獲分發之大專校院郵寄。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 txBox="1">
            <a:spLocks/>
          </p:cNvSpPr>
          <p:nvPr/>
        </p:nvSpPr>
        <p:spPr>
          <a:xfrm>
            <a:off x="1367136" y="188640"/>
            <a:ext cx="15553728" cy="17145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latin typeface="Yu Gothic" panose="020B0400000000000000" pitchFamily="34" charset="-128"/>
                <a:ea typeface="Yu Gothic" panose="020B0400000000000000" pitchFamily="34" charset="-128"/>
              </a:rPr>
              <a:t>115</a:t>
            </a:r>
            <a:r>
              <a:rPr lang="zh-TW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學年度身心障礙學生升學大專校院甄試 重要日程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5225FF3-9023-410F-920C-A2EAF1F27CCC}"/>
              </a:ext>
            </a:extLst>
          </p:cNvPr>
          <p:cNvSpPr/>
          <p:nvPr/>
        </p:nvSpPr>
        <p:spPr>
          <a:xfrm>
            <a:off x="563592" y="8847206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8C5E382-B1D2-44E4-B4B1-6FE6F0A62E90}"/>
              </a:ext>
            </a:extLst>
          </p:cNvPr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B6A59BD-E710-4439-833C-8FDDC5314C56}"/>
              </a:ext>
            </a:extLst>
          </p:cNvPr>
          <p:cNvSpPr/>
          <p:nvPr/>
        </p:nvSpPr>
        <p:spPr>
          <a:xfrm rot="17355819">
            <a:off x="17096412" y="9143541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BFC033A-B600-45D9-963C-3BBE3B5EDE40}"/>
              </a:ext>
            </a:extLst>
          </p:cNvPr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8148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en Jyuu Gothic XP Bold">
      <a:majorFont>
        <a:latin typeface="Gen Jyuu Gothic XP Bold"/>
        <a:ea typeface="Gen Jyuu Gothic XP Bold"/>
        <a:cs typeface=""/>
      </a:majorFont>
      <a:minorFont>
        <a:latin typeface="Gen Jyuu Gothic XP Regular"/>
        <a:ea typeface="Gen Jyuu Gothic X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462</Words>
  <Application>Microsoft Office PowerPoint</Application>
  <PresentationFormat>自訂</PresentationFormat>
  <Paragraphs>55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Yu Gothic</vt:lpstr>
      <vt:lpstr>新細明體</vt:lpstr>
      <vt:lpstr>Gen Jyuu Gothic XP Regular</vt:lpstr>
      <vt:lpstr>Gen Jyuu Gothic Normal</vt:lpstr>
      <vt:lpstr>Arial</vt:lpstr>
      <vt:lpstr>Calibri</vt:lpstr>
      <vt:lpstr>Gen Jyuu Gothic XP Bold</vt:lpstr>
      <vt:lpstr>Gen Jyuu Gothic Monospace Norma</vt:lpstr>
      <vt:lpstr>Office Theme</vt:lpstr>
      <vt:lpstr>PowerPoint 簡報</vt:lpstr>
      <vt:lpstr>PowerPoint 簡報</vt:lpstr>
      <vt:lpstr>PowerPoint 簡報</vt:lpstr>
      <vt:lpstr>PowerPoint 簡報</vt:lpstr>
      <vt:lpstr>115學年度身心障礙學生升學大專校院甄試 介紹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輔導資料組</dc:creator>
  <cp:lastModifiedBy>user</cp:lastModifiedBy>
  <cp:revision>30</cp:revision>
  <dcterms:created xsi:type="dcterms:W3CDTF">2006-08-16T00:00:00Z</dcterms:created>
  <dcterms:modified xsi:type="dcterms:W3CDTF">2026-01-06T06:39:10Z</dcterms:modified>
  <dc:identifier>DAF4V4rGUeg</dc:identifier>
  <cp:contentStatus/>
</cp:coreProperties>
</file>